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pring.io/guides/gs/actuator-service/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cloud.spring.io/spring-cloud-bus/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2aef56e7e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2aef56e7e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2aef56e7e_0_1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2aef56e7e_0_1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2aef56e7e_0_1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2aef56e7e_0_1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2aef56e7e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2aef56e7e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fe27161e9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fe27161e9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2aef56e7e_0_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2aef56e7e_0_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2aef56e7e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2aef56e7e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server is easily embeddable in a Spring Boot application using the@EnableConfigServer annotation.</a:t>
            </a:r>
            <a:br>
              <a:rPr lang="en-US"/>
            </a:br>
            <a:br>
              <a:rPr lang="en-US"/>
            </a:br>
            <a:r>
              <a:rPr lang="en-US"/>
              <a:t>Application configuration data is stored in a backend</a:t>
            </a:r>
            <a:br>
              <a:rPr lang="en-US"/>
            </a:br>
            <a:r>
              <a:rPr lang="en-US"/>
              <a:t>Git, Subversion and File System backends are supported</a:t>
            </a:r>
            <a:br>
              <a:rPr lang="en-US"/>
            </a:br>
            <a:r>
              <a:rPr lang="en-US"/>
              <a:t>Git is the default backend. It's great for auditing changes and managing upgrades</a:t>
            </a:r>
            <a:br>
              <a:rPr lang="en-US"/>
            </a:br>
            <a:r>
              <a:rPr lang="en-US"/>
              <a:t>Setting the git backend is done via the spring.cloud.config.server.git.uri configuration property</a:t>
            </a: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 </a:t>
            </a:r>
            <a:br>
              <a:rPr lang="en-US"/>
            </a:br>
            <a:br>
              <a:rPr lang="en-US"/>
            </a:b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2aef56e7e_0_7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2aef56e7e_0_7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Config server exposes config on the following endpoints: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/{application}/{profile}/[{label}] /{application}-{profile}.yml /{label}/{application}-{profile}.yml /{application}-{profile}.properties /{label}/{application}-{profile}.properties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{application} maps to "spring.application.name" on the client side;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{profile} maps to "spring.active.profiles" on the client (comma separated list); and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{label} which is a server side feature labelling a "versioned" set of config files.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2aef56e7e_0_9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2aef56e7e_0_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Requires the </a:t>
            </a:r>
            <a:r>
              <a:rPr b="1" lang="en-US" sz="1200" u="sng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Actuator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dependency on the classpath (pom.xml).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2aef56e7e_0_9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2aef56e7e_0_9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Requires the </a:t>
            </a:r>
            <a:r>
              <a:rPr b="1" lang="en-US" sz="1200" u="sng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Cloud Bus AMQP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dependency on the classpath (pom.xml).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&lt;dependency&gt;    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&lt;groupId&gt;org.springframework.cloud&lt;/groupId&gt;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&lt;artifactId&gt;spring-cloud-starter-bus-amqp&lt;/artifactId&gt;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&lt;/dependency&gt;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2aef56e7e_0_1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2aef56e7e_0_1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 – Title">
  <p:cSld name="Divider">
    <p:bg>
      <p:bgPr>
        <a:solidFill>
          <a:schemeClr val="lt2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0276.jpg" id="11" name="Google Shape;11;p2"/>
          <p:cNvPicPr preferRelativeResize="0"/>
          <p:nvPr/>
        </p:nvPicPr>
        <p:blipFill rotWithShape="1">
          <a:blip r:embed="rId2">
            <a:alphaModFix/>
          </a:blip>
          <a:srcRect b="8284" l="-1871" r="9671" t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" name="Google Shape;13;p2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" name="Google Shape;14;p2"/>
          <p:cNvSpPr txBox="1"/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4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6" name="Google Shape;16;p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7" name="Google Shape;17;p2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Google Shape;25;p2"/>
          <p:cNvSpPr txBox="1"/>
          <p:nvPr>
            <p:ph idx="1" type="subTitle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– Split">
  <p:cSld name="CUSTOM_8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Google Shape;123;p11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4" name="Google Shape;124;p1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25" name="Google Shape;125;p11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1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1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1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1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11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34" name="Google Shape;134;p11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" name="Google Shape;135;p11"/>
          <p:cNvSpPr txBox="1"/>
          <p:nvPr>
            <p:ph idx="1" type="body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6" name="Google Shape;136;p11"/>
          <p:cNvSpPr txBox="1"/>
          <p:nvPr>
            <p:ph idx="2" type="body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– Split w/ Image">
  <p:cSld name="CUSTOM_8_2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9" name="Google Shape;139;p12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0" name="Google Shape;140;p1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41" name="Google Shape;141;p12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2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2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2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2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Google Shape;149;p12"/>
          <p:cNvSpPr txBox="1"/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0" name="Google Shape;150;p12"/>
          <p:cNvSpPr txBox="1"/>
          <p:nvPr>
            <p:ph idx="1" type="body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3020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3020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3020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3020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3020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3020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3020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– Columns">
  <p:cSld name="CUSTOM_8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53" name="Google Shape;153;p13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13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62" name="Google Shape;162;p13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3" name="Google Shape;163;p13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3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5" name="Google Shape;165;p13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13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13"/>
          <p:cNvSpPr txBox="1"/>
          <p:nvPr>
            <p:ph idx="1" type="body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68" name="Google Shape;168;p13"/>
          <p:cNvSpPr txBox="1"/>
          <p:nvPr>
            <p:ph idx="2" type="body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69" name="Google Shape;169;p13"/>
          <p:cNvSpPr txBox="1"/>
          <p:nvPr>
            <p:ph idx="3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Blank logo">
  <p:cSld name=" Blank logo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"/>
          <p:cNvSpPr txBox="1"/>
          <p:nvPr>
            <p:ph idx="12" type="sldNum"/>
          </p:nvPr>
        </p:nvSpPr>
        <p:spPr>
          <a:xfrm>
            <a:off x="48247" y="4861463"/>
            <a:ext cx="3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mp Basic with Rule">
  <p:cSld name="Temp Basic with Rule">
    <p:bg>
      <p:bgPr>
        <a:solidFill>
          <a:srgbClr val="17232A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5"/>
          <p:cNvSpPr txBox="1"/>
          <p:nvPr>
            <p:ph type="title"/>
          </p:nvPr>
        </p:nvSpPr>
        <p:spPr>
          <a:xfrm>
            <a:off x="457199" y="320040"/>
            <a:ext cx="82296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4" name="Google Shape;174;p15"/>
          <p:cNvSpPr txBox="1"/>
          <p:nvPr>
            <p:ph idx="1" type="body"/>
          </p:nvPr>
        </p:nvSpPr>
        <p:spPr>
          <a:xfrm>
            <a:off x="457200" y="1108074"/>
            <a:ext cx="8229600" cy="30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5" name="Google Shape;175;p15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5"/>
          <p:cNvSpPr txBox="1"/>
          <p:nvPr/>
        </p:nvSpPr>
        <p:spPr>
          <a:xfrm>
            <a:off x="366713" y="5018449"/>
            <a:ext cx="22749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2015 Pivotal. All rights reserved.</a:t>
            </a:r>
            <a:endParaRPr b="0" i="0" sz="6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votal_Logo_white.png" id="177" name="Google Shape;17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41733" y="4713966"/>
            <a:ext cx="957300" cy="21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15"/>
          <p:cNvCxnSpPr/>
          <p:nvPr/>
        </p:nvCxnSpPr>
        <p:spPr>
          <a:xfrm>
            <a:off x="0" y="885931"/>
            <a:ext cx="9144000" cy="0"/>
          </a:xfrm>
          <a:prstGeom prst="straightConnector1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ck background">
  <p:cSld name="black background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cap="flat" cmpd="sng" w="127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6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6"/>
          <p:cNvSpPr txBox="1"/>
          <p:nvPr/>
        </p:nvSpPr>
        <p:spPr>
          <a:xfrm flipH="1">
            <a:off x="8553449" y="5021262"/>
            <a:ext cx="533400" cy="1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6"/>
          <p:cNvSpPr txBox="1"/>
          <p:nvPr/>
        </p:nvSpPr>
        <p:spPr>
          <a:xfrm>
            <a:off x="366712" y="5018087"/>
            <a:ext cx="2274900" cy="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rPr b="0" i="0" lang="en-US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2013 Pivotal. All rights reserved.</a:t>
            </a:r>
            <a:endParaRPr/>
          </a:p>
        </p:txBody>
      </p:sp>
      <p:pic>
        <p:nvPicPr>
          <p:cNvPr id="184" name="Google Shape;18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42263" y="4713287"/>
            <a:ext cx="957300" cy="2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Blank">
  <p:cSld name="6_Blank">
    <p:bg>
      <p:bgPr>
        <a:solidFill>
          <a:schemeClr val="l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"/>
          <p:cNvSpPr/>
          <p:nvPr/>
        </p:nvSpPr>
        <p:spPr>
          <a:xfrm>
            <a:off x="114300" y="112014"/>
            <a:ext cx="8915400" cy="4919400"/>
          </a:xfrm>
          <a:prstGeom prst="rect">
            <a:avLst/>
          </a:prstGeom>
          <a:solidFill>
            <a:srgbClr val="2231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7"/>
          <p:cNvSpPr/>
          <p:nvPr>
            <p:ph idx="2" type="pic"/>
          </p:nvPr>
        </p:nvSpPr>
        <p:spPr>
          <a:xfrm>
            <a:off x="114300" y="112713"/>
            <a:ext cx="8915400" cy="49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8" name="Google Shape;188;p17"/>
          <p:cNvSpPr txBox="1"/>
          <p:nvPr>
            <p:ph idx="1" type="body"/>
          </p:nvPr>
        </p:nvSpPr>
        <p:spPr>
          <a:xfrm>
            <a:off x="411480" y="347473"/>
            <a:ext cx="53034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1" i="0" sz="1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17"/>
          <p:cNvSpPr txBox="1"/>
          <p:nvPr>
            <p:ph idx="3" type="body"/>
          </p:nvPr>
        </p:nvSpPr>
        <p:spPr>
          <a:xfrm>
            <a:off x="411480" y="548068"/>
            <a:ext cx="53034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" name="Google Shape;1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votal-midnight-theme" type="title">
  <p:cSld name="TITLE">
    <p:bg>
      <p:bgPr>
        <a:solidFill>
          <a:srgbClr val="042C45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5200"/>
              <a:buFont typeface="Proxima Nova"/>
              <a:buChar char="●"/>
              <a:defRPr sz="52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96" name="Google Shape;196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E5CF"/>
              </a:buClr>
              <a:buSzPts val="2800"/>
              <a:buFont typeface="Proxima Nova"/>
              <a:buNone/>
              <a:defRPr sz="2800">
                <a:solidFill>
                  <a:srgbClr val="35E5C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– Divider">
  <p:cSld name="Divider_1">
    <p:bg>
      <p:bgPr>
        <a:solidFill>
          <a:schemeClr val="lt2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b="1" i="0" sz="4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grpSp>
        <p:nvGrpSpPr>
          <p:cNvPr id="28" name="Google Shape;28;p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9" name="Google Shape;29;p3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7" name="Google Shape;37;p3"/>
          <p:cNvCxnSpPr/>
          <p:nvPr/>
        </p:nvCxnSpPr>
        <p:spPr>
          <a:xfrm rot="10800000">
            <a:off x="4309650" y="2255484"/>
            <a:ext cx="5247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" name="Google Shape;38;p3"/>
          <p:cNvSpPr txBox="1"/>
          <p:nvPr>
            <p:ph idx="1" type="subTitle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– Intro">
  <p:cSld name="Intro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 txBox="1"/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5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/>
        </p:txBody>
      </p:sp>
      <p:cxnSp>
        <p:nvCxnSpPr>
          <p:cNvPr id="42" name="Google Shape;42;p4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3" name="Google Shape;43;p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4" name="Google Shape;44;p4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2" name="Google Shape;52;p4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" name="Google Shape;53;p4"/>
          <p:cNvSpPr txBox="1"/>
          <p:nvPr>
            <p:ph idx="1" type="subTitle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4" name="Google Shape;54;p4"/>
          <p:cNvSpPr txBox="1"/>
          <p:nvPr>
            <p:ph idx="2" type="body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30200" lvl="2" marL="1371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30200" lvl="3" marL="18288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30200" lvl="4" marL="22860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30200" lvl="5" marL="2743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30200" lvl="6" marL="3200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30200" lvl="7" marL="3657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30200" lvl="8" marL="41148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 – 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– Standard">
  <p:cSld name="Title Slid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58" name="Google Shape;58;p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59" name="Google Shape;59;p6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– Diagram Box">
  <p:cSld name="Title Slide_4">
    <p:bg>
      <p:bgPr>
        <a:solidFill>
          <a:srgbClr val="F3F3F3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70" name="Google Shape;70;p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71" name="Google Shape;71;p7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7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7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7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7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7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 – Design Grid">
  <p:cSld name="Title Slide_3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8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87" name="Google Shape;87;p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8" name="Google Shape;88;p8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 – Night Mode">
  <p:cSld name="Title Slide_2"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98" name="Google Shape;98;p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9" name="Google Shape;99;p9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– Sidebar">
  <p:cSld name="CUSTOM_5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0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10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10" name="Google Shape;110;p1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11" name="Google Shape;111;p10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0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9" name="Google Shape;119;p10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10"/>
          <p:cNvSpPr txBox="1"/>
          <p:nvPr>
            <p:ph idx="1" type="body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21" name="Google Shape;121;p10"/>
          <p:cNvSpPr txBox="1"/>
          <p:nvPr>
            <p:ph idx="2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my-app.com/bus/refresh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/>
          <p:nvPr>
            <p:ph idx="1" type="subTitle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February 2019</a:t>
            </a:r>
            <a:endParaRPr/>
          </a:p>
        </p:txBody>
      </p:sp>
      <p:sp>
        <p:nvSpPr>
          <p:cNvPr id="202" name="Google Shape;202;p20"/>
          <p:cNvSpPr txBox="1"/>
          <p:nvPr>
            <p:ph type="title"/>
          </p:nvPr>
        </p:nvSpPr>
        <p:spPr>
          <a:xfrm>
            <a:off x="523200" y="1737025"/>
            <a:ext cx="6643200" cy="11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 Config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600"/>
          </a:p>
        </p:txBody>
      </p:sp>
      <p:sp>
        <p:nvSpPr>
          <p:cNvPr id="203" name="Google Shape;203;p20"/>
          <p:cNvSpPr/>
          <p:nvPr/>
        </p:nvSpPr>
        <p:spPr>
          <a:xfrm>
            <a:off x="7102094" y="1683819"/>
            <a:ext cx="1124700" cy="1124700"/>
          </a:xfrm>
          <a:custGeom>
            <a:rect b="b" l="l" r="r" t="t"/>
            <a:pathLst>
              <a:path extrusionOk="0" h="120000" w="120000">
                <a:moveTo>
                  <a:pt x="113072" y="62383"/>
                </a:moveTo>
                <a:lnTo>
                  <a:pt x="113088" y="62411"/>
                </a:lnTo>
                <a:lnTo>
                  <a:pt x="61272" y="89683"/>
                </a:lnTo>
                <a:lnTo>
                  <a:pt x="61255" y="89655"/>
                </a:lnTo>
                <a:cubicBezTo>
                  <a:pt x="60872" y="89855"/>
                  <a:pt x="60461" y="90000"/>
                  <a:pt x="60000" y="90000"/>
                </a:cubicBezTo>
                <a:cubicBezTo>
                  <a:pt x="59538" y="90000"/>
                  <a:pt x="59127" y="89855"/>
                  <a:pt x="58744" y="89655"/>
                </a:cubicBezTo>
                <a:lnTo>
                  <a:pt x="58727" y="89683"/>
                </a:lnTo>
                <a:lnTo>
                  <a:pt x="6911" y="62411"/>
                </a:lnTo>
                <a:lnTo>
                  <a:pt x="6927" y="62383"/>
                </a:lnTo>
                <a:cubicBezTo>
                  <a:pt x="6061" y="61927"/>
                  <a:pt x="5455" y="61044"/>
                  <a:pt x="5455" y="60000"/>
                </a:cubicBezTo>
                <a:cubicBezTo>
                  <a:pt x="5455" y="58955"/>
                  <a:pt x="6061" y="58072"/>
                  <a:pt x="6927" y="57616"/>
                </a:cubicBezTo>
                <a:lnTo>
                  <a:pt x="6911" y="57588"/>
                </a:lnTo>
                <a:lnTo>
                  <a:pt x="19788" y="50811"/>
                </a:lnTo>
                <a:lnTo>
                  <a:pt x="56183" y="69966"/>
                </a:lnTo>
                <a:lnTo>
                  <a:pt x="56205" y="69933"/>
                </a:lnTo>
                <a:cubicBezTo>
                  <a:pt x="57344" y="70538"/>
                  <a:pt x="58622" y="70911"/>
                  <a:pt x="60000" y="70911"/>
                </a:cubicBezTo>
                <a:cubicBezTo>
                  <a:pt x="61377" y="70911"/>
                  <a:pt x="62655" y="70538"/>
                  <a:pt x="63794" y="69933"/>
                </a:cubicBezTo>
                <a:lnTo>
                  <a:pt x="63811" y="69966"/>
                </a:lnTo>
                <a:lnTo>
                  <a:pt x="100211" y="50811"/>
                </a:lnTo>
                <a:lnTo>
                  <a:pt x="113088" y="57588"/>
                </a:lnTo>
                <a:lnTo>
                  <a:pt x="113072" y="57616"/>
                </a:lnTo>
                <a:cubicBezTo>
                  <a:pt x="113938" y="58072"/>
                  <a:pt x="114544" y="58955"/>
                  <a:pt x="114544" y="60000"/>
                </a:cubicBezTo>
                <a:cubicBezTo>
                  <a:pt x="114544" y="61044"/>
                  <a:pt x="113938" y="61927"/>
                  <a:pt x="113072" y="62383"/>
                </a:cubicBezTo>
                <a:moveTo>
                  <a:pt x="113088" y="82133"/>
                </a:moveTo>
                <a:lnTo>
                  <a:pt x="113072" y="82166"/>
                </a:lnTo>
                <a:cubicBezTo>
                  <a:pt x="113938" y="82622"/>
                  <a:pt x="114544" y="83500"/>
                  <a:pt x="114544" y="84544"/>
                </a:cubicBezTo>
                <a:cubicBezTo>
                  <a:pt x="114544" y="85594"/>
                  <a:pt x="113938" y="86472"/>
                  <a:pt x="113072" y="86927"/>
                </a:cubicBezTo>
                <a:lnTo>
                  <a:pt x="113088" y="86961"/>
                </a:lnTo>
                <a:lnTo>
                  <a:pt x="61272" y="114233"/>
                </a:lnTo>
                <a:lnTo>
                  <a:pt x="61255" y="114200"/>
                </a:lnTo>
                <a:cubicBezTo>
                  <a:pt x="60872" y="114400"/>
                  <a:pt x="60461" y="114544"/>
                  <a:pt x="60000" y="114544"/>
                </a:cubicBezTo>
                <a:cubicBezTo>
                  <a:pt x="59538" y="114544"/>
                  <a:pt x="59127" y="114400"/>
                  <a:pt x="58744" y="114200"/>
                </a:cubicBezTo>
                <a:lnTo>
                  <a:pt x="58727" y="114233"/>
                </a:lnTo>
                <a:lnTo>
                  <a:pt x="6911" y="86961"/>
                </a:lnTo>
                <a:lnTo>
                  <a:pt x="6927" y="86927"/>
                </a:lnTo>
                <a:cubicBezTo>
                  <a:pt x="6061" y="86472"/>
                  <a:pt x="5455" y="85594"/>
                  <a:pt x="5455" y="84544"/>
                </a:cubicBezTo>
                <a:cubicBezTo>
                  <a:pt x="5455" y="83500"/>
                  <a:pt x="6061" y="82622"/>
                  <a:pt x="6927" y="82166"/>
                </a:cubicBezTo>
                <a:lnTo>
                  <a:pt x="6911" y="82133"/>
                </a:lnTo>
                <a:lnTo>
                  <a:pt x="19788" y="75355"/>
                </a:lnTo>
                <a:lnTo>
                  <a:pt x="56183" y="94511"/>
                </a:lnTo>
                <a:lnTo>
                  <a:pt x="56205" y="94477"/>
                </a:lnTo>
                <a:cubicBezTo>
                  <a:pt x="57344" y="95083"/>
                  <a:pt x="58622" y="95455"/>
                  <a:pt x="60000" y="95455"/>
                </a:cubicBezTo>
                <a:cubicBezTo>
                  <a:pt x="61377" y="95455"/>
                  <a:pt x="62655" y="95083"/>
                  <a:pt x="63794" y="94477"/>
                </a:cubicBezTo>
                <a:lnTo>
                  <a:pt x="63811" y="94511"/>
                </a:lnTo>
                <a:lnTo>
                  <a:pt x="100211" y="75355"/>
                </a:lnTo>
                <a:cubicBezTo>
                  <a:pt x="100211" y="75355"/>
                  <a:pt x="113088" y="82133"/>
                  <a:pt x="113088" y="82133"/>
                </a:cubicBezTo>
                <a:close/>
                <a:moveTo>
                  <a:pt x="6911" y="37866"/>
                </a:moveTo>
                <a:lnTo>
                  <a:pt x="6927" y="37838"/>
                </a:lnTo>
                <a:cubicBezTo>
                  <a:pt x="6061" y="37377"/>
                  <a:pt x="5455" y="36500"/>
                  <a:pt x="5455" y="35455"/>
                </a:cubicBezTo>
                <a:cubicBezTo>
                  <a:pt x="5455" y="34411"/>
                  <a:pt x="6061" y="33527"/>
                  <a:pt x="6927" y="33072"/>
                </a:cubicBezTo>
                <a:lnTo>
                  <a:pt x="6911" y="33038"/>
                </a:lnTo>
                <a:lnTo>
                  <a:pt x="58727" y="5766"/>
                </a:lnTo>
                <a:lnTo>
                  <a:pt x="58744" y="5800"/>
                </a:lnTo>
                <a:cubicBezTo>
                  <a:pt x="59127" y="5600"/>
                  <a:pt x="59538" y="5455"/>
                  <a:pt x="60000" y="5455"/>
                </a:cubicBezTo>
                <a:cubicBezTo>
                  <a:pt x="60461" y="5455"/>
                  <a:pt x="60872" y="5600"/>
                  <a:pt x="61255" y="5800"/>
                </a:cubicBezTo>
                <a:lnTo>
                  <a:pt x="61272" y="5766"/>
                </a:lnTo>
                <a:lnTo>
                  <a:pt x="113088" y="33038"/>
                </a:lnTo>
                <a:lnTo>
                  <a:pt x="113072" y="33072"/>
                </a:lnTo>
                <a:cubicBezTo>
                  <a:pt x="113938" y="33527"/>
                  <a:pt x="114544" y="34411"/>
                  <a:pt x="114544" y="35455"/>
                </a:cubicBezTo>
                <a:cubicBezTo>
                  <a:pt x="114544" y="36500"/>
                  <a:pt x="113938" y="37377"/>
                  <a:pt x="113072" y="37838"/>
                </a:cubicBezTo>
                <a:lnTo>
                  <a:pt x="113088" y="37866"/>
                </a:lnTo>
                <a:lnTo>
                  <a:pt x="61272" y="65138"/>
                </a:lnTo>
                <a:lnTo>
                  <a:pt x="61255" y="65111"/>
                </a:lnTo>
                <a:cubicBezTo>
                  <a:pt x="60872" y="65311"/>
                  <a:pt x="60461" y="65455"/>
                  <a:pt x="60000" y="65455"/>
                </a:cubicBezTo>
                <a:cubicBezTo>
                  <a:pt x="59538" y="65455"/>
                  <a:pt x="59127" y="65311"/>
                  <a:pt x="58744" y="65111"/>
                </a:cubicBezTo>
                <a:lnTo>
                  <a:pt x="58727" y="65138"/>
                </a:lnTo>
                <a:cubicBezTo>
                  <a:pt x="58727" y="65138"/>
                  <a:pt x="6911" y="37866"/>
                  <a:pt x="6911" y="37866"/>
                </a:cubicBezTo>
                <a:close/>
                <a:moveTo>
                  <a:pt x="120000" y="60000"/>
                </a:moveTo>
                <a:cubicBezTo>
                  <a:pt x="120000" y="56855"/>
                  <a:pt x="118211" y="54161"/>
                  <a:pt x="115611" y="52794"/>
                </a:cubicBezTo>
                <a:lnTo>
                  <a:pt x="115627" y="52761"/>
                </a:lnTo>
                <a:lnTo>
                  <a:pt x="106066" y="47727"/>
                </a:lnTo>
                <a:lnTo>
                  <a:pt x="115627" y="42694"/>
                </a:lnTo>
                <a:lnTo>
                  <a:pt x="115611" y="42661"/>
                </a:lnTo>
                <a:cubicBezTo>
                  <a:pt x="118211" y="41294"/>
                  <a:pt x="120000" y="38600"/>
                  <a:pt x="120000" y="35455"/>
                </a:cubicBezTo>
                <a:cubicBezTo>
                  <a:pt x="120000" y="32311"/>
                  <a:pt x="118211" y="29616"/>
                  <a:pt x="115611" y="28250"/>
                </a:cubicBezTo>
                <a:lnTo>
                  <a:pt x="115627" y="28216"/>
                </a:lnTo>
                <a:lnTo>
                  <a:pt x="63811" y="944"/>
                </a:lnTo>
                <a:lnTo>
                  <a:pt x="63794" y="972"/>
                </a:lnTo>
                <a:cubicBezTo>
                  <a:pt x="62655" y="372"/>
                  <a:pt x="61377" y="0"/>
                  <a:pt x="60000" y="0"/>
                </a:cubicBezTo>
                <a:cubicBezTo>
                  <a:pt x="58622" y="0"/>
                  <a:pt x="57344" y="372"/>
                  <a:pt x="56205" y="972"/>
                </a:cubicBezTo>
                <a:lnTo>
                  <a:pt x="56183" y="944"/>
                </a:lnTo>
                <a:lnTo>
                  <a:pt x="4366" y="28216"/>
                </a:lnTo>
                <a:lnTo>
                  <a:pt x="4388" y="28250"/>
                </a:lnTo>
                <a:cubicBezTo>
                  <a:pt x="1788" y="29616"/>
                  <a:pt x="0" y="32311"/>
                  <a:pt x="0" y="35455"/>
                </a:cubicBezTo>
                <a:cubicBezTo>
                  <a:pt x="0" y="38600"/>
                  <a:pt x="1788" y="41294"/>
                  <a:pt x="4388" y="42661"/>
                </a:cubicBezTo>
                <a:lnTo>
                  <a:pt x="4366" y="42694"/>
                </a:lnTo>
                <a:lnTo>
                  <a:pt x="13933" y="47727"/>
                </a:lnTo>
                <a:lnTo>
                  <a:pt x="4366" y="52761"/>
                </a:lnTo>
                <a:lnTo>
                  <a:pt x="4388" y="52794"/>
                </a:lnTo>
                <a:cubicBezTo>
                  <a:pt x="1788" y="54161"/>
                  <a:pt x="0" y="56855"/>
                  <a:pt x="0" y="60000"/>
                </a:cubicBezTo>
                <a:cubicBezTo>
                  <a:pt x="0" y="63144"/>
                  <a:pt x="1788" y="65838"/>
                  <a:pt x="4388" y="67205"/>
                </a:cubicBezTo>
                <a:lnTo>
                  <a:pt x="4366" y="67238"/>
                </a:lnTo>
                <a:lnTo>
                  <a:pt x="13933" y="72272"/>
                </a:lnTo>
                <a:lnTo>
                  <a:pt x="4366" y="77305"/>
                </a:lnTo>
                <a:lnTo>
                  <a:pt x="4388" y="77338"/>
                </a:lnTo>
                <a:cubicBezTo>
                  <a:pt x="1788" y="78705"/>
                  <a:pt x="0" y="81400"/>
                  <a:pt x="0" y="84544"/>
                </a:cubicBezTo>
                <a:cubicBezTo>
                  <a:pt x="0" y="87688"/>
                  <a:pt x="1788" y="90383"/>
                  <a:pt x="4388" y="91750"/>
                </a:cubicBezTo>
                <a:lnTo>
                  <a:pt x="4366" y="91783"/>
                </a:lnTo>
                <a:lnTo>
                  <a:pt x="56183" y="119055"/>
                </a:lnTo>
                <a:lnTo>
                  <a:pt x="56205" y="119027"/>
                </a:lnTo>
                <a:cubicBezTo>
                  <a:pt x="57344" y="119627"/>
                  <a:pt x="58622" y="120000"/>
                  <a:pt x="60000" y="120000"/>
                </a:cubicBezTo>
                <a:cubicBezTo>
                  <a:pt x="61377" y="120000"/>
                  <a:pt x="62655" y="119627"/>
                  <a:pt x="63794" y="119027"/>
                </a:cubicBezTo>
                <a:lnTo>
                  <a:pt x="63811" y="119055"/>
                </a:lnTo>
                <a:lnTo>
                  <a:pt x="115627" y="91783"/>
                </a:lnTo>
                <a:lnTo>
                  <a:pt x="115611" y="91750"/>
                </a:lnTo>
                <a:cubicBezTo>
                  <a:pt x="118211" y="90383"/>
                  <a:pt x="120000" y="87688"/>
                  <a:pt x="120000" y="84544"/>
                </a:cubicBezTo>
                <a:cubicBezTo>
                  <a:pt x="120000" y="81400"/>
                  <a:pt x="118211" y="78705"/>
                  <a:pt x="115611" y="77338"/>
                </a:cubicBezTo>
                <a:lnTo>
                  <a:pt x="115627" y="77305"/>
                </a:lnTo>
                <a:lnTo>
                  <a:pt x="106066" y="72272"/>
                </a:lnTo>
                <a:lnTo>
                  <a:pt x="115627" y="67238"/>
                </a:lnTo>
                <a:lnTo>
                  <a:pt x="115611" y="67205"/>
                </a:lnTo>
                <a:cubicBezTo>
                  <a:pt x="118211" y="65838"/>
                  <a:pt x="120000" y="63144"/>
                  <a:pt x="120000" y="6000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7F7F7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 Services: Config Server</a:t>
            </a:r>
            <a:endParaRPr/>
          </a:p>
        </p:txBody>
      </p:sp>
      <p:sp>
        <p:nvSpPr>
          <p:cNvPr id="269" name="Google Shape;269;p29"/>
          <p:cNvSpPr txBox="1"/>
          <p:nvPr>
            <p:ph idx="2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0"/>
              </a:spcAft>
              <a:buNone/>
            </a:pPr>
            <a:r>
              <a:rPr lang="en-US"/>
              <a:t>Automated deployment of server component</a:t>
            </a:r>
            <a:br>
              <a:rPr lang="en-US"/>
            </a:br>
            <a:br>
              <a:rPr lang="en-US"/>
            </a:br>
            <a:r>
              <a:rPr lang="en-US"/>
              <a:t>Simply specify Git URL</a:t>
            </a:r>
            <a:br>
              <a:rPr lang="en-US"/>
            </a:br>
            <a:br>
              <a:rPr lang="en-US"/>
            </a:br>
            <a:r>
              <a:rPr lang="en-US"/>
              <a:t>Bind into CF application</a:t>
            </a:r>
            <a:endParaRPr/>
          </a:p>
        </p:txBody>
      </p:sp>
      <p:pic>
        <p:nvPicPr>
          <p:cNvPr id="270" name="Google Shape;2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00" y="1058637"/>
            <a:ext cx="5448949" cy="34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liconValley-01.jpg" id="275" name="Google Shape;275;p30"/>
          <p:cNvPicPr preferRelativeResize="0"/>
          <p:nvPr/>
        </p:nvPicPr>
        <p:blipFill rotWithShape="1">
          <a:blip r:embed="rId3">
            <a:alphaModFix/>
          </a:blip>
          <a:srcRect b="31254" l="0" r="25810" t="197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0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0"/>
          <p:cNvSpPr txBox="1"/>
          <p:nvPr/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78" name="Google Shape;278;p30"/>
          <p:cNvCxnSpPr/>
          <p:nvPr/>
        </p:nvCxnSpPr>
        <p:spPr>
          <a:xfrm>
            <a:off x="4202557" y="2323836"/>
            <a:ext cx="7389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79" name="Google Shape;279;p30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280" name="Google Shape;280;p30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" name="Google Shape;288;p30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Config in a Spring Context</a:t>
            </a:r>
            <a:endParaRPr/>
          </a:p>
        </p:txBody>
      </p:sp>
      <p:sp>
        <p:nvSpPr>
          <p:cNvPr id="209" name="Google Shape;209;p21"/>
          <p:cNvSpPr txBox="1"/>
          <p:nvPr>
            <p:ph idx="1" type="body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lt2"/>
                </a:solidFill>
              </a:rPr>
              <a:t>Configuration in a Spring context can usually be described as values that wire up Spring beans.</a:t>
            </a:r>
            <a:br>
              <a:rPr b="1" lang="en-US" sz="1800">
                <a:solidFill>
                  <a:schemeClr val="lt2"/>
                </a:solidFill>
              </a:rPr>
            </a:br>
            <a:br>
              <a:rPr b="1" lang="en-US" sz="1800">
                <a:solidFill>
                  <a:schemeClr val="lt2"/>
                </a:solidFill>
              </a:rPr>
            </a:br>
            <a:r>
              <a:rPr b="1" lang="en-US" sz="1800">
                <a:solidFill>
                  <a:schemeClr val="lt2"/>
                </a:solidFill>
              </a:rPr>
              <a:t>Spring has provided several approaches to setting config, including externalizing (via Command Line arguments, Env Variables, etc.)</a:t>
            </a:r>
            <a:br>
              <a:rPr b="1" lang="en-US" sz="1800">
                <a:solidFill>
                  <a:schemeClr val="lt2"/>
                </a:solidFill>
              </a:rPr>
            </a:br>
            <a:br>
              <a:rPr b="1" lang="en-US" sz="1800">
                <a:solidFill>
                  <a:schemeClr val="lt2"/>
                </a:solidFill>
              </a:rPr>
            </a:br>
            <a:r>
              <a:rPr b="1" lang="en-US" sz="1800">
                <a:solidFill>
                  <a:schemeClr val="lt2"/>
                </a:solidFill>
              </a:rPr>
              <a:t>Still, gaps exist:</a:t>
            </a:r>
            <a:endParaRPr b="1" sz="1800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/>
              <a:t>Changes to config require restarts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/>
              <a:t>No audit trail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/>
              <a:t>Config is de-centralized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●"/>
            </a:pPr>
            <a:r>
              <a:rPr lang="en-US"/>
              <a:t>No support for sensitive information (no encryption capabilities)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 Config</a:t>
            </a:r>
            <a:endParaRPr/>
          </a:p>
        </p:txBody>
      </p:sp>
      <p:pic>
        <p:nvPicPr>
          <p:cNvPr id="215" name="Google Shape;2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99" y="1209419"/>
            <a:ext cx="8839203" cy="27246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3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 Config Server</a:t>
            </a:r>
            <a:endParaRPr/>
          </a:p>
        </p:txBody>
      </p:sp>
      <p:sp>
        <p:nvSpPr>
          <p:cNvPr id="221" name="Google Shape;221;p23"/>
          <p:cNvSpPr txBox="1"/>
          <p:nvPr>
            <p:ph idx="1" type="body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lt2"/>
                </a:solidFill>
              </a:rPr>
              <a:t>The Server provides an HTTP, resource-based API for external configuration (name-value pairs, or equivalent YAML content).</a:t>
            </a:r>
            <a:br>
              <a:rPr b="1" lang="en-US" sz="1800">
                <a:solidFill>
                  <a:schemeClr val="lt2"/>
                </a:solidFill>
              </a:rPr>
            </a:br>
            <a:br>
              <a:rPr b="1" lang="en-US" sz="1800">
                <a:solidFill>
                  <a:schemeClr val="lt2"/>
                </a:solidFill>
              </a:rPr>
            </a:br>
            <a:r>
              <a:rPr b="1" lang="en-US" sz="1800">
                <a:solidFill>
                  <a:schemeClr val="lt2"/>
                </a:solidFill>
              </a:rPr>
              <a:t>Bind to the Config Server and initialize Spring Environment with remote property sources</a:t>
            </a:r>
            <a:br>
              <a:rPr b="1" lang="en-US" sz="1800">
                <a:solidFill>
                  <a:schemeClr val="lt2"/>
                </a:solidFill>
              </a:rPr>
            </a:br>
            <a:br>
              <a:rPr b="1" lang="en-US" sz="1800">
                <a:solidFill>
                  <a:schemeClr val="lt2"/>
                </a:solidFill>
              </a:rPr>
            </a:br>
            <a:r>
              <a:rPr b="1" lang="en-US" sz="1800">
                <a:solidFill>
                  <a:schemeClr val="lt2"/>
                </a:solidFill>
              </a:rPr>
              <a:t>Embeddable easily in a Spring Boot application using @EnableConfigServer</a:t>
            </a:r>
            <a:br>
              <a:rPr b="1" lang="en-US" sz="1800">
                <a:solidFill>
                  <a:schemeClr val="lt2"/>
                </a:solidFill>
              </a:rPr>
            </a:br>
            <a:br>
              <a:rPr b="1" lang="en-US" sz="1800">
                <a:solidFill>
                  <a:schemeClr val="lt2"/>
                </a:solidFill>
              </a:rPr>
            </a:br>
            <a:r>
              <a:rPr b="1" lang="en-US" sz="1800">
                <a:solidFill>
                  <a:schemeClr val="lt2"/>
                </a:solidFill>
              </a:rPr>
              <a:t>Encrypt and decrypt property values (symmetric or asymmetric)</a:t>
            </a:r>
            <a:br>
              <a:rPr b="1" lang="en-US" sz="1800">
                <a:solidFill>
                  <a:schemeClr val="lt2"/>
                </a:solidFill>
              </a:rPr>
            </a:b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 Config Server</a:t>
            </a:r>
            <a:endParaRPr/>
          </a:p>
        </p:txBody>
      </p:sp>
      <p:sp>
        <p:nvSpPr>
          <p:cNvPr id="227" name="Google Shape;227;p24"/>
          <p:cNvSpPr txBox="1"/>
          <p:nvPr>
            <p:ph idx="1" type="body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Clr>
                <a:schemeClr val="folHlink"/>
              </a:buClr>
              <a:buSzPts val="1100"/>
              <a:buFont typeface="Arial"/>
              <a:buNone/>
            </a:pPr>
            <a:br>
              <a:rPr b="1" lang="en-US" sz="1800">
                <a:solidFill>
                  <a:schemeClr val="lt2"/>
                </a:solidFill>
              </a:rPr>
            </a:br>
            <a:endParaRPr/>
          </a:p>
        </p:txBody>
      </p:sp>
      <p:sp>
        <p:nvSpPr>
          <p:cNvPr id="228" name="Google Shape;228;p24"/>
          <p:cNvSpPr txBox="1"/>
          <p:nvPr/>
        </p:nvSpPr>
        <p:spPr>
          <a:xfrm>
            <a:off x="193040" y="1097280"/>
            <a:ext cx="5100300" cy="1385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</a:pP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@SpringBootApplication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@EnableConfigServer</a:t>
            </a:r>
            <a:endParaRPr b="1" sz="120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</a:t>
            </a:r>
            <a:r>
              <a:rPr lang="en-US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ConfigServer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public static </a:t>
            </a:r>
            <a:r>
              <a:rPr lang="en-US" sz="1200">
                <a:solidFill>
                  <a:srgbClr val="0F375C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main(String[] args) {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SpringApplication.run(ConfigServer</a:t>
            </a:r>
            <a:r>
              <a:rPr lang="en-US" sz="1200">
                <a:solidFill>
                  <a:srgbClr val="1F6FB8"/>
                </a:solidFill>
                <a:latin typeface="Courier New"/>
                <a:ea typeface="Courier New"/>
                <a:cs typeface="Courier New"/>
                <a:sym typeface="Courier New"/>
              </a:rPr>
              <a:t>.class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args);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9" name="Google Shape;229;p24"/>
          <p:cNvSpPr txBox="1"/>
          <p:nvPr/>
        </p:nvSpPr>
        <p:spPr>
          <a:xfrm>
            <a:off x="193040" y="3251200"/>
            <a:ext cx="5181600" cy="1200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spring: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cloud: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config: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server: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git: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	     uri: http://github.com/&lt;repo&gt;/&lt;my-repo&gt;.git</a:t>
            </a: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0" name="Google Shape;230;p24"/>
          <p:cNvSpPr txBox="1"/>
          <p:nvPr/>
        </p:nvSpPr>
        <p:spPr>
          <a:xfrm>
            <a:off x="5984240" y="3294183"/>
            <a:ext cx="2885400" cy="646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Greeting: Bonjour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1" name="Google Shape;231;p24"/>
          <p:cNvSpPr txBox="1"/>
          <p:nvPr/>
        </p:nvSpPr>
        <p:spPr>
          <a:xfrm>
            <a:off x="193050" y="3034475"/>
            <a:ext cx="10380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800">
                <a:latin typeface="Proxima Nova"/>
                <a:ea typeface="Proxima Nova"/>
                <a:cs typeface="Proxima Nova"/>
                <a:sym typeface="Proxima Nova"/>
              </a:rPr>
              <a:t>application.yml</a:t>
            </a:r>
            <a:endParaRPr i="1" sz="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2" name="Google Shape;232;p24"/>
          <p:cNvSpPr txBox="1"/>
          <p:nvPr/>
        </p:nvSpPr>
        <p:spPr>
          <a:xfrm>
            <a:off x="5984250" y="3078175"/>
            <a:ext cx="28854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800">
                <a:latin typeface="Proxima Nova"/>
                <a:ea typeface="Proxima Nova"/>
                <a:cs typeface="Proxima Nova"/>
                <a:sym typeface="Proxima Nova"/>
              </a:rPr>
              <a:t>http://github.com/&lt;repo&gt;/&lt;my-repo&gt;/blob/master/demo.yml</a:t>
            </a:r>
            <a:endParaRPr i="1" sz="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5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Spring Cloud Config Client</a:t>
            </a:r>
            <a:endParaRPr/>
          </a:p>
        </p:txBody>
      </p:sp>
      <p:sp>
        <p:nvSpPr>
          <p:cNvPr id="238" name="Google Shape;238;p25"/>
          <p:cNvSpPr txBox="1"/>
          <p:nvPr>
            <p:ph idx="1" type="body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Clr>
                <a:schemeClr val="folHlink"/>
              </a:buClr>
              <a:buSzPts val="1100"/>
              <a:buFont typeface="Arial"/>
              <a:buNone/>
            </a:pPr>
            <a:br>
              <a:rPr b="1" lang="en-US" sz="1800">
                <a:solidFill>
                  <a:schemeClr val="lt2"/>
                </a:solidFill>
              </a:rPr>
            </a:br>
            <a:endParaRPr/>
          </a:p>
        </p:txBody>
      </p:sp>
      <p:sp>
        <p:nvSpPr>
          <p:cNvPr id="239" name="Google Shape;239;p25"/>
          <p:cNvSpPr txBox="1"/>
          <p:nvPr/>
        </p:nvSpPr>
        <p:spPr>
          <a:xfrm>
            <a:off x="192475" y="817976"/>
            <a:ext cx="5100300" cy="376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@Configuration</a:t>
            </a:r>
            <a:b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@EnableAutoConfiguration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@RestController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GreetingService {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@AutoWired</a:t>
            </a: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Greeter greeter;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@RequestMapping("/")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public String home() {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return String.format("%s World", greeter.greeting);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@Component</a:t>
            </a:r>
            <a:b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   @RefreshScope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public class Greeter {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@Value("${greeting}")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String name = "World";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      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0" name="Google Shape;240;p25"/>
          <p:cNvSpPr txBox="1"/>
          <p:nvPr/>
        </p:nvSpPr>
        <p:spPr>
          <a:xfrm>
            <a:off x="4918150" y="3117975"/>
            <a:ext cx="3960000" cy="161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spring: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application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name: demo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cloud: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config: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uri: http://my-config-server.com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1" name="Google Shape;241;p25"/>
          <p:cNvSpPr txBox="1"/>
          <p:nvPr/>
        </p:nvSpPr>
        <p:spPr>
          <a:xfrm>
            <a:off x="4918150" y="2901975"/>
            <a:ext cx="39600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800">
                <a:latin typeface="Proxima Nova"/>
                <a:ea typeface="Proxima Nova"/>
                <a:cs typeface="Proxima Nova"/>
                <a:sym typeface="Proxima Nova"/>
              </a:rPr>
              <a:t>bootstrap</a:t>
            </a:r>
            <a:r>
              <a:rPr i="1" lang="en-US" sz="800">
                <a:latin typeface="Proxima Nova"/>
                <a:ea typeface="Proxima Nova"/>
                <a:cs typeface="Proxima Nova"/>
                <a:sym typeface="Proxima Nova"/>
              </a:rPr>
              <a:t>.yml</a:t>
            </a:r>
            <a:endParaRPr i="1" sz="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Refreshing Configuration Context</a:t>
            </a:r>
            <a:endParaRPr/>
          </a:p>
        </p:txBody>
      </p:sp>
      <p:sp>
        <p:nvSpPr>
          <p:cNvPr id="247" name="Google Shape;247;p26"/>
          <p:cNvSpPr txBox="1"/>
          <p:nvPr>
            <p:ph idx="1" type="body"/>
          </p:nvPr>
        </p:nvSpPr>
        <p:spPr>
          <a:xfrm>
            <a:off x="915400" y="2786025"/>
            <a:ext cx="73332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b="1" lang="en-US" sz="1800">
                <a:solidFill>
                  <a:schemeClr val="lt2"/>
                </a:solidFill>
              </a:rPr>
              <a:t>Update Git Repository</a:t>
            </a:r>
            <a:endParaRPr b="1" sz="1800"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b="1" lang="en-US" sz="1800">
                <a:solidFill>
                  <a:schemeClr val="lt2"/>
                </a:solidFill>
              </a:rPr>
              <a:t>Send a POST refresh request to the application(s) to refresh  eg. </a:t>
            </a:r>
            <a:r>
              <a:rPr b="1" lang="en-US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curl –X POST http://my-app.com/refresh</a:t>
            </a:r>
            <a:br>
              <a:rPr b="1" lang="en-US" sz="1800">
                <a:solidFill>
                  <a:schemeClr val="lt2"/>
                </a:solidFill>
              </a:rPr>
            </a:br>
            <a:endParaRPr/>
          </a:p>
        </p:txBody>
      </p:sp>
      <p:sp>
        <p:nvSpPr>
          <p:cNvPr id="248" name="Google Shape;248;p26"/>
          <p:cNvSpPr txBox="1"/>
          <p:nvPr/>
        </p:nvSpPr>
        <p:spPr>
          <a:xfrm>
            <a:off x="915400" y="1129500"/>
            <a:ext cx="4871400" cy="1382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@Component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@RefreshScope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public class Greeter {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-US" sz="1200">
                <a:solidFill>
                  <a:srgbClr val="008774"/>
                </a:solidFill>
                <a:latin typeface="Courier New"/>
                <a:ea typeface="Courier New"/>
                <a:cs typeface="Courier New"/>
                <a:sym typeface="Courier New"/>
              </a:rPr>
              <a:t>@Value("${greeting}")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String name = "World";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     </a:t>
            </a:r>
            <a:br>
              <a:rPr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Refreshing Configuration Context</a:t>
            </a:r>
            <a:endParaRPr/>
          </a:p>
        </p:txBody>
      </p:sp>
      <p:sp>
        <p:nvSpPr>
          <p:cNvPr id="254" name="Google Shape;254;p27"/>
          <p:cNvSpPr txBox="1"/>
          <p:nvPr>
            <p:ph idx="1" type="body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lt2"/>
                </a:solidFill>
              </a:rPr>
              <a:t>When running many applications, refreshing each one can be cumbersome.</a:t>
            </a:r>
            <a:br>
              <a:rPr b="1" lang="en-US" sz="1600">
                <a:solidFill>
                  <a:schemeClr val="lt2"/>
                </a:solidFill>
              </a:rPr>
            </a:br>
            <a:br>
              <a:rPr b="1" lang="en-US" sz="1600">
                <a:solidFill>
                  <a:schemeClr val="lt2"/>
                </a:solidFill>
              </a:rPr>
            </a:br>
            <a:r>
              <a:rPr b="1" lang="en-US" sz="1600">
                <a:solidFill>
                  <a:schemeClr val="lt2"/>
                </a:solidFill>
              </a:rPr>
              <a:t>Instead, leverage Spring Cloud Bus pub/sub notification with RabbitMQ.</a:t>
            </a:r>
            <a:br>
              <a:rPr b="1" lang="en-US" sz="1600">
                <a:solidFill>
                  <a:schemeClr val="lt2"/>
                </a:solidFill>
              </a:rPr>
            </a:br>
            <a:br>
              <a:rPr b="1" lang="en-US" sz="1600">
                <a:solidFill>
                  <a:schemeClr val="lt2"/>
                </a:solidFill>
              </a:rPr>
            </a:br>
            <a:r>
              <a:rPr b="1" lang="en-US" sz="1600">
                <a:solidFill>
                  <a:schemeClr val="lt2"/>
                </a:solidFill>
              </a:rPr>
              <a:t>Send a POST request to the refresh endpoint to fetch updated config values:</a:t>
            </a:r>
            <a:br>
              <a:rPr b="1" lang="en-US" sz="1600">
                <a:solidFill>
                  <a:schemeClr val="lt2"/>
                </a:solidFill>
              </a:rPr>
            </a:br>
            <a:r>
              <a:rPr b="1" lang="en-US" sz="1600" u="sng">
                <a:solidFill>
                  <a:schemeClr val="hlink"/>
                </a:solidFill>
                <a:hlinkClick r:id="rId3"/>
              </a:rPr>
              <a:t>http://my-app.com/bus/refresh</a:t>
            </a:r>
            <a:br>
              <a:rPr b="1" lang="en-US" sz="1600">
                <a:solidFill>
                  <a:schemeClr val="lt2"/>
                </a:solidFill>
              </a:rPr>
            </a:br>
            <a:endParaRPr/>
          </a:p>
        </p:txBody>
      </p:sp>
      <p:sp>
        <p:nvSpPr>
          <p:cNvPr id="255" name="Google Shape;255;p27"/>
          <p:cNvSpPr txBox="1"/>
          <p:nvPr/>
        </p:nvSpPr>
        <p:spPr>
          <a:xfrm>
            <a:off x="3269950" y="3623375"/>
            <a:ext cx="5426400" cy="922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&lt;dependency&gt;</a:t>
            </a:r>
            <a:endParaRPr b="1"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&lt;groupId&gt;org.springframework.cloud&lt;/groupId&gt;</a:t>
            </a:r>
            <a:endParaRPr b="1"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&lt;artifactId&gt;spring-cloud-starter-bus-amqp&lt;/artifactId&gt;</a:t>
            </a:r>
            <a:endParaRPr b="1"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&lt;/dependency&gt;</a:t>
            </a:r>
            <a:endParaRPr b="1" sz="1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6" name="Google Shape;256;p27"/>
          <p:cNvSpPr txBox="1"/>
          <p:nvPr/>
        </p:nvSpPr>
        <p:spPr>
          <a:xfrm>
            <a:off x="4736350" y="3407375"/>
            <a:ext cx="39600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800">
                <a:latin typeface="Proxima Nova"/>
                <a:ea typeface="Proxima Nova"/>
                <a:cs typeface="Proxima Nova"/>
                <a:sym typeface="Proxima Nova"/>
              </a:rPr>
              <a:t>pom.xml</a:t>
            </a:r>
            <a:endParaRPr i="1" sz="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57" name="Google Shape;25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85010" y="1230800"/>
            <a:ext cx="1996500" cy="199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8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/>
              <a:t>Refreshing Configuration Context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1760" y="1019802"/>
            <a:ext cx="6279000" cy="349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